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6" r:id="rId3"/>
    <p:sldId id="267" r:id="rId4"/>
    <p:sldId id="275" r:id="rId5"/>
    <p:sldId id="268" r:id="rId6"/>
    <p:sldId id="269" r:id="rId7"/>
    <p:sldId id="270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C5A858-6727-4C28-B2B7-CF2BDE978E0E}">
          <p14:sldIdLst>
            <p14:sldId id="256"/>
            <p14:sldId id="266"/>
            <p14:sldId id="267"/>
            <p14:sldId id="275"/>
            <p14:sldId id="268"/>
            <p14:sldId id="269"/>
            <p14:sldId id="270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73"/>
          </p14:sldIdLst>
        </p14:section>
        <p14:section name="Untitled Section" id="{9A33A599-2E75-40B8-AECC-6E93D021923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C9C"/>
    <a:srgbClr val="5559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D5AF1-8673-4C42-B66A-701F6E1026E7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E1C8B-EC91-4ACA-8AB1-C5C99BF5A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02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D56B-12B8-4610-A783-1C52791C7914}" type="datetime1">
              <a:rPr lang="en-US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CA30-7A36-455D-9E95-B8DFF3DB4BFD}" type="datetime1">
              <a:rPr lang="en-US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35431-07D2-4339-8A94-605C2245B9E5}" type="datetime1">
              <a:rPr lang="en-US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08027-5CDE-432A-9B3C-BC8FEC20010E}" type="datetime1">
              <a:rPr lang="en-US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E667E-D114-49AC-88F1-7A4AB55B3EA4}" type="datetime1">
              <a:rPr lang="en-US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F724D-48B1-443C-A855-833A36E51DBD}" type="datetime1">
              <a:rPr lang="en-US" smtClean="0"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CF9C-8EC8-4FF6-A4B1-4D090942CFF6}" type="datetime1">
              <a:rPr lang="en-US" smtClean="0"/>
              <a:t>5/5/2016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8686-38E9-459E-A3EF-9F08036DEB9C}" type="datetime1">
              <a:rPr lang="en-US" smtClean="0"/>
              <a:t>5/5/2016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9F6E-E041-4C5F-B1ED-72196E98B62B}" type="datetime1">
              <a:rPr lang="en-US" smtClean="0"/>
              <a:t>5/5/2016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538C5-5A4D-4600-A6B6-12E77CCE442F}" type="datetime1">
              <a:rPr lang="en-US" smtClean="0"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5863-A5C1-49A9-8796-C489CDD4AA3D}" type="datetime1">
              <a:rPr lang="en-US" smtClean="0"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76E50-3FBF-4EB7-9713-11131C9FAD30}" type="datetime1">
              <a:rPr lang="en-US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E573C-19B2-4C4D-BEE1-FBA04857021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286000"/>
            <a:ext cx="5334000" cy="533400"/>
          </a:xfrm>
        </p:spPr>
        <p:txBody>
          <a:bodyPr>
            <a:noAutofit/>
          </a:bodyPr>
          <a:lstStyle/>
          <a:p>
            <a:pPr algn="l"/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</a:rPr>
              <a:t> </a:t>
            </a:r>
            <a:r>
              <a:rPr lang="en-US" sz="24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FOR A </a:t>
            </a:r>
            <a:r>
              <a:rPr lang="en-US" sz="2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BETTER WORLD</a:t>
            </a:r>
            <a:r>
              <a:rPr lang="en-US" sz="24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…</a:t>
            </a:r>
            <a:r>
              <a:rPr lang="en-US" sz="2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/>
            </a:r>
            <a:br>
              <a:rPr lang="en-US" sz="2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</a:b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4343400"/>
            <a:ext cx="3206724" cy="23622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By,</a:t>
            </a:r>
          </a:p>
          <a:p>
            <a:pPr algn="l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   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Yogesh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 S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Bellad</a:t>
            </a:r>
            <a:endParaRPr 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mic Sans MS" pitchFamily="66" charset="0"/>
            </a:endParaRPr>
          </a:p>
          <a:p>
            <a:pPr algn="l"/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    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Yashswini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 D</a:t>
            </a:r>
          </a:p>
          <a:p>
            <a:pPr algn="l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   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Yogesh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Babu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 S</a:t>
            </a:r>
          </a:p>
          <a:p>
            <a:pPr algn="l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   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Shreyas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 J Kumar</a:t>
            </a:r>
            <a:r>
              <a:rPr lang="en-US" sz="2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</a:rPr>
              <a:t>	</a:t>
            </a:r>
          </a:p>
        </p:txBody>
      </p:sp>
      <p:sp>
        <p:nvSpPr>
          <p:cNvPr id="5" name="Rectangle 4"/>
          <p:cNvSpPr/>
          <p:nvPr/>
        </p:nvSpPr>
        <p:spPr>
          <a:xfrm>
            <a:off x="1600200" y="1066800"/>
            <a:ext cx="5873724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perspectiveHeroicExtremeLeftFacing" fov="5100000">
                <a:rot lat="0" lon="0" rev="21594000"/>
              </a:camera>
              <a:lightRig rig="threePt" dir="t"/>
            </a:scene3d>
            <a:sp3d z="69850" extrusionH="57150">
              <a:bevelT w="57150" h="38100" prst="artDeco"/>
            </a:sp3d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effectLst>
                  <a:glow rad="101600">
                    <a:schemeClr val="tx1">
                      <a:lumMod val="65000"/>
                      <a:lumOff val="35000"/>
                      <a:alpha val="40000"/>
                    </a:schemeClr>
                  </a:glow>
                  <a:outerShdw blurRad="50800" algn="tl" rotWithShape="0">
                    <a:srgbClr val="000000"/>
                  </a:outerShdw>
                </a:effectLst>
                <a:latin typeface="Berlin Sans FB Demi" pitchFamily="34" charset="0"/>
              </a:rPr>
              <a:t>TERTIARY R</a:t>
            </a:r>
            <a:r>
              <a:rPr lang="en-US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effectLst>
                  <a:glow rad="101600">
                    <a:schemeClr val="tx1">
                      <a:lumMod val="65000"/>
                      <a:lumOff val="35000"/>
                      <a:alpha val="40000"/>
                    </a:schemeClr>
                  </a:glow>
                  <a:outerShdw blurRad="50800" algn="tl" rotWithShape="0">
                    <a:srgbClr val="000000"/>
                  </a:outerShdw>
                </a:effectLst>
                <a:latin typeface="Berlin Sans FB Demi" pitchFamily="34" charset="0"/>
              </a:rPr>
              <a:t>OAD</a:t>
            </a:r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effectLst>
                  <a:glow rad="101600">
                    <a:schemeClr val="tx1">
                      <a:lumMod val="65000"/>
                      <a:lumOff val="35000"/>
                      <a:alpha val="40000"/>
                    </a:schemeClr>
                  </a:glow>
                  <a:outerShdw blurRad="50800" algn="tl" rotWithShape="0">
                    <a:srgbClr val="000000"/>
                  </a:outerShdw>
                </a:effectLst>
                <a:latin typeface="Berlin Sans FB Demi" pitchFamily="34" charset="0"/>
              </a:rPr>
              <a:t>S 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effectLst>
                <a:glow rad="101600">
                  <a:schemeClr val="tx1">
                    <a:lumMod val="65000"/>
                    <a:lumOff val="35000"/>
                    <a:alpha val="40000"/>
                  </a:schemeClr>
                </a:glow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Solar cell</a:t>
            </a:r>
            <a:endParaRPr lang="en-US" b="1" dirty="0">
              <a:latin typeface="Comic Sans MS" pitchFamily="66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91200" y="2590800"/>
            <a:ext cx="2895600" cy="31242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mic Sans MS" pitchFamily="66" charset="0"/>
              </a:rPr>
              <a:t>Extendable to existing grid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33333"/>
          <a:stretch/>
        </p:blipFill>
        <p:spPr>
          <a:xfrm>
            <a:off x="104274" y="4705508"/>
            <a:ext cx="2715126" cy="2000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37" y="1752600"/>
            <a:ext cx="4504762" cy="27904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7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LED</a:t>
            </a:r>
            <a:endParaRPr lang="en-US" b="1" dirty="0">
              <a:latin typeface="Comic Sans MS" pitchFamily="66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2362200"/>
            <a:ext cx="3200400" cy="3763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mic Sans MS" pitchFamily="66" charset="0"/>
              </a:rPr>
              <a:t>Embedded in  solar cells</a:t>
            </a:r>
          </a:p>
          <a:p>
            <a:r>
              <a:rPr lang="en-US" dirty="0" smtClean="0">
                <a:latin typeface="Comic Sans MS" pitchFamily="66" charset="0"/>
              </a:rPr>
              <a:t>Controlled via internet</a:t>
            </a:r>
          </a:p>
          <a:p>
            <a:r>
              <a:rPr lang="en-US" dirty="0" smtClean="0">
                <a:latin typeface="Comic Sans MS" pitchFamily="66" charset="0"/>
              </a:rPr>
              <a:t>For traffic signaling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5"/>
          <a:stretch/>
        </p:blipFill>
        <p:spPr>
          <a:xfrm rot="617719">
            <a:off x="2310081" y="1553182"/>
            <a:ext cx="2733101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33076"/>
          <a:stretch/>
        </p:blipFill>
        <p:spPr>
          <a:xfrm>
            <a:off x="152400" y="4800601"/>
            <a:ext cx="2570312" cy="192264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2046954" y="1334869"/>
            <a:ext cx="554291" cy="31139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own Arrow 5"/>
          <p:cNvSpPr/>
          <p:nvPr/>
        </p:nvSpPr>
        <p:spPr>
          <a:xfrm>
            <a:off x="5129530" y="1605797"/>
            <a:ext cx="304800" cy="381000"/>
          </a:xfrm>
          <a:prstGeom prst="downArrow">
            <a:avLst>
              <a:gd name="adj1" fmla="val 50000"/>
              <a:gd name="adj2" fmla="val 6263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1932655" y="4372659"/>
            <a:ext cx="228600" cy="342900"/>
          </a:xfrm>
          <a:prstGeom prst="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046955" y="4353609"/>
            <a:ext cx="173289" cy="171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2079073" y="4368978"/>
            <a:ext cx="105878" cy="140841"/>
          </a:xfrm>
          <a:custGeom>
            <a:avLst/>
            <a:gdLst>
              <a:gd name="connsiteX0" fmla="*/ 0 w 105878"/>
              <a:gd name="connsiteY0" fmla="*/ 6087 h 140841"/>
              <a:gd name="connsiteX1" fmla="*/ 48127 w 105878"/>
              <a:gd name="connsiteY1" fmla="*/ 25338 h 140841"/>
              <a:gd name="connsiteX2" fmla="*/ 77003 w 105878"/>
              <a:gd name="connsiteY2" fmla="*/ 92715 h 140841"/>
              <a:gd name="connsiteX3" fmla="*/ 105878 w 105878"/>
              <a:gd name="connsiteY3" fmla="*/ 111965 h 140841"/>
              <a:gd name="connsiteX4" fmla="*/ 77003 w 105878"/>
              <a:gd name="connsiteY4" fmla="*/ 102340 h 140841"/>
              <a:gd name="connsiteX5" fmla="*/ 48127 w 105878"/>
              <a:gd name="connsiteY5" fmla="*/ 34963 h 140841"/>
              <a:gd name="connsiteX6" fmla="*/ 38502 w 105878"/>
              <a:gd name="connsiteY6" fmla="*/ 34963 h 140841"/>
              <a:gd name="connsiteX7" fmla="*/ 48127 w 105878"/>
              <a:gd name="connsiteY7" fmla="*/ 63839 h 140841"/>
              <a:gd name="connsiteX8" fmla="*/ 77003 w 105878"/>
              <a:gd name="connsiteY8" fmla="*/ 83089 h 140841"/>
              <a:gd name="connsiteX9" fmla="*/ 105878 w 105878"/>
              <a:gd name="connsiteY9" fmla="*/ 140841 h 14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878" h="140841">
                <a:moveTo>
                  <a:pt x="0" y="6087"/>
                </a:moveTo>
                <a:cubicBezTo>
                  <a:pt x="16042" y="12504"/>
                  <a:pt x="35008" y="14093"/>
                  <a:pt x="48127" y="25338"/>
                </a:cubicBezTo>
                <a:cubicBezTo>
                  <a:pt x="91927" y="62881"/>
                  <a:pt x="48688" y="57322"/>
                  <a:pt x="77003" y="92715"/>
                </a:cubicBezTo>
                <a:cubicBezTo>
                  <a:pt x="84229" y="101748"/>
                  <a:pt x="105878" y="100397"/>
                  <a:pt x="105878" y="111965"/>
                </a:cubicBezTo>
                <a:cubicBezTo>
                  <a:pt x="105878" y="122111"/>
                  <a:pt x="86628" y="105548"/>
                  <a:pt x="77003" y="102340"/>
                </a:cubicBezTo>
                <a:cubicBezTo>
                  <a:pt x="67830" y="65649"/>
                  <a:pt x="71865" y="63450"/>
                  <a:pt x="48127" y="34963"/>
                </a:cubicBezTo>
                <a:cubicBezTo>
                  <a:pt x="-13639" y="-39157"/>
                  <a:pt x="32699" y="26259"/>
                  <a:pt x="38502" y="34963"/>
                </a:cubicBezTo>
                <a:cubicBezTo>
                  <a:pt x="41710" y="44588"/>
                  <a:pt x="41789" y="55916"/>
                  <a:pt x="48127" y="63839"/>
                </a:cubicBezTo>
                <a:cubicBezTo>
                  <a:pt x="55354" y="72872"/>
                  <a:pt x="71264" y="73045"/>
                  <a:pt x="77003" y="83089"/>
                </a:cubicBezTo>
                <a:cubicBezTo>
                  <a:pt x="116719" y="152593"/>
                  <a:pt x="59417" y="117610"/>
                  <a:pt x="105878" y="140841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92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Usage of LEDs</a:t>
            </a:r>
            <a:endParaRPr lang="en-US" b="1" dirty="0"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0" y="2438400"/>
            <a:ext cx="3352800" cy="3200400"/>
          </a:xfrm>
        </p:spPr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Emergency signaling</a:t>
            </a:r>
          </a:p>
          <a:p>
            <a:r>
              <a:rPr lang="en-US" dirty="0" smtClean="0">
                <a:latin typeface="Comic Sans MS" pitchFamily="66" charset="0"/>
              </a:rPr>
              <a:t>Traffic signals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1295400"/>
            <a:ext cx="3200400" cy="533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19400" y="1371600"/>
            <a:ext cx="9144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6705600"/>
            <a:ext cx="685800" cy="1438197"/>
          </a:xfrm>
          <a:prstGeom prst="rect">
            <a:avLst/>
          </a:prstGeom>
        </p:spPr>
      </p:pic>
      <p:sp>
        <p:nvSpPr>
          <p:cNvPr id="9" name="Parallelogram 8"/>
          <p:cNvSpPr/>
          <p:nvPr/>
        </p:nvSpPr>
        <p:spPr>
          <a:xfrm>
            <a:off x="2667000" y="1562100"/>
            <a:ext cx="76200" cy="480060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arallelogram 9"/>
          <p:cNvSpPr/>
          <p:nvPr/>
        </p:nvSpPr>
        <p:spPr>
          <a:xfrm>
            <a:off x="1524000" y="1550068"/>
            <a:ext cx="76200" cy="480060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12" y="2993139"/>
            <a:ext cx="485775" cy="1230108"/>
          </a:xfrm>
          <a:prstGeom prst="snip2SameRect">
            <a:avLst>
              <a:gd name="adj1" fmla="val 20630"/>
              <a:gd name="adj2" fmla="val 0"/>
            </a:avLst>
          </a:prstGeom>
        </p:spPr>
      </p:pic>
      <p:sp>
        <p:nvSpPr>
          <p:cNvPr id="13" name="Rectangle 12"/>
          <p:cNvSpPr/>
          <p:nvPr/>
        </p:nvSpPr>
        <p:spPr>
          <a:xfrm>
            <a:off x="757187" y="3269006"/>
            <a:ext cx="45719" cy="2188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08234" y="3258259"/>
            <a:ext cx="45719" cy="2188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75634" y="3979191"/>
            <a:ext cx="45719" cy="2188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308234" y="3979191"/>
            <a:ext cx="45719" cy="2188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" t="-239" r="6167" b="2"/>
          <a:stretch/>
        </p:blipFill>
        <p:spPr>
          <a:xfrm>
            <a:off x="797693" y="3068719"/>
            <a:ext cx="533400" cy="1266825"/>
          </a:xfrm>
          <a:prstGeom prst="roundRect">
            <a:avLst>
              <a:gd name="adj" fmla="val 29299"/>
            </a:avLst>
          </a:prstGeom>
        </p:spPr>
      </p:pic>
      <p:sp>
        <p:nvSpPr>
          <p:cNvPr id="26" name="Rectangle 25"/>
          <p:cNvSpPr/>
          <p:nvPr/>
        </p:nvSpPr>
        <p:spPr>
          <a:xfrm>
            <a:off x="1838427" y="4857121"/>
            <a:ext cx="45719" cy="2188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389474" y="4846374"/>
            <a:ext cx="45719" cy="2188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847250" y="5567306"/>
            <a:ext cx="45719" cy="2188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389474" y="5567306"/>
            <a:ext cx="45719" cy="2188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6" t="13048" r="10106" b="6960"/>
          <a:stretch/>
        </p:blipFill>
        <p:spPr>
          <a:xfrm>
            <a:off x="1861286" y="4527563"/>
            <a:ext cx="548640" cy="1448659"/>
          </a:xfrm>
          <a:prstGeom prst="round2SameRect">
            <a:avLst>
              <a:gd name="adj1" fmla="val 21930"/>
              <a:gd name="adj2" fmla="val 34210"/>
            </a:avLst>
          </a:prstGeom>
        </p:spPr>
      </p:pic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1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17765E-6 L -3.33333E-6 -0.226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66088E-6 L -0.125 -0.2433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-12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Polymer coating</a:t>
            </a:r>
            <a:endParaRPr lang="en-US" b="1" dirty="0">
              <a:latin typeface="Comic Sans MS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486400" y="2133600"/>
            <a:ext cx="3200400" cy="3992563"/>
          </a:xfrm>
        </p:spPr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LSR 7000 series</a:t>
            </a:r>
          </a:p>
          <a:p>
            <a:r>
              <a:rPr lang="en-US" dirty="0" smtClean="0">
                <a:latin typeface="Comic Sans MS" pitchFamily="66" charset="0"/>
              </a:rPr>
              <a:t>94% transparent</a:t>
            </a:r>
          </a:p>
          <a:p>
            <a:r>
              <a:rPr lang="en-US" dirty="0" smtClean="0">
                <a:latin typeface="Comic Sans MS" pitchFamily="66" charset="0"/>
              </a:rPr>
              <a:t>Silicone </a:t>
            </a:r>
          </a:p>
          <a:p>
            <a:r>
              <a:rPr lang="en-US" dirty="0" smtClean="0">
                <a:latin typeface="Comic Sans MS" pitchFamily="66" charset="0"/>
              </a:rPr>
              <a:t>High durability</a:t>
            </a:r>
          </a:p>
          <a:p>
            <a:endParaRPr lang="en-US" sz="2400" dirty="0" smtClean="0">
              <a:latin typeface="Comic Sans MS" pitchFamily="66" charset="0"/>
            </a:endParaRPr>
          </a:p>
          <a:p>
            <a:endParaRPr lang="en-US" dirty="0">
              <a:latin typeface="Berlin Sans FB Demi" pitchFamily="34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7019">
            <a:off x="2051708" y="1352252"/>
            <a:ext cx="3343742" cy="3658111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74" b="16813"/>
          <a:stretch/>
        </p:blipFill>
        <p:spPr>
          <a:xfrm>
            <a:off x="187693" y="4648200"/>
            <a:ext cx="2737873" cy="20345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04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Interlocking frames</a:t>
            </a:r>
            <a:endParaRPr lang="en-US" b="1" dirty="0">
              <a:latin typeface="Comic Sans MS" pitchFamily="66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0" y="2438400"/>
            <a:ext cx="2743200" cy="3687763"/>
          </a:xfrm>
        </p:spPr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Provides connection and rigidity 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78"/>
          <a:stretch/>
        </p:blipFill>
        <p:spPr>
          <a:xfrm>
            <a:off x="152399" y="4724400"/>
            <a:ext cx="2734749" cy="20091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685437"/>
            <a:ext cx="2876951" cy="34961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68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Comic Sans MS" pitchFamily="66" charset="0"/>
              </a:rPr>
              <a:t>Final structure of the solar cell</a:t>
            </a:r>
            <a:endParaRPr lang="en-US" b="1" dirty="0">
              <a:latin typeface="Comic Sans MS" pitchFamily="66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86" y="1600200"/>
            <a:ext cx="6035040" cy="4526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86" y="1600200"/>
            <a:ext cx="6035040" cy="4526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86" y="1595387"/>
            <a:ext cx="5974080" cy="44805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86" y="1600200"/>
            <a:ext cx="6035040" cy="4526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1600200"/>
            <a:ext cx="6035040" cy="45262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6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THANK YOU… </a:t>
            </a:r>
            <a:endParaRPr lang="en-US" b="1" dirty="0">
              <a:latin typeface="Comic Sans MS" pitchFamily="66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42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Traffic box[</a:t>
            </a:r>
            <a:r>
              <a:rPr lang="en-US" b="1" dirty="0" err="1" smtClean="0">
                <a:latin typeface="Comic Sans MS" pitchFamily="66" charset="0"/>
              </a:rPr>
              <a:t>TBx</a:t>
            </a:r>
            <a:r>
              <a:rPr lang="en-US" b="1" dirty="0" smtClean="0">
                <a:latin typeface="Comic Sans MS" pitchFamily="66" charset="0"/>
              </a:rPr>
              <a:t>]</a:t>
            </a:r>
            <a:endParaRPr lang="en-US" b="1" dirty="0"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8066" y="1828800"/>
            <a:ext cx="3488734" cy="4282432"/>
          </a:xfrm>
        </p:spPr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Installed in every vehicle</a:t>
            </a:r>
          </a:p>
          <a:p>
            <a:r>
              <a:rPr lang="en-US" dirty="0" smtClean="0">
                <a:latin typeface="Comic Sans MS" pitchFamily="66" charset="0"/>
              </a:rPr>
              <a:t>Similar to setup box per TV</a:t>
            </a:r>
          </a:p>
          <a:p>
            <a:pPr marL="0" indent="0">
              <a:buNone/>
            </a:pPr>
            <a:endParaRPr lang="en-US" dirty="0" smtClean="0">
              <a:latin typeface="Berlin Sans FB Demi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71600" y="1659021"/>
            <a:ext cx="1776802" cy="2819400"/>
          </a:xfrm>
          <a:prstGeom prst="roundRect">
            <a:avLst/>
          </a:prstGeom>
          <a:solidFill>
            <a:schemeClr val="tx1">
              <a:lumMod val="65000"/>
              <a:lumOff val="35000"/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80234" y="2325511"/>
            <a:ext cx="1567766" cy="417689"/>
          </a:xfrm>
          <a:prstGeom prst="roundRect">
            <a:avLst/>
          </a:prstGeom>
          <a:solidFill>
            <a:schemeClr val="bg1">
              <a:lumMod val="95000"/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17746" y="1980676"/>
            <a:ext cx="621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TBx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90364" y="2782711"/>
            <a:ext cx="1567766" cy="417689"/>
          </a:xfrm>
          <a:prstGeom prst="roundRect">
            <a:avLst/>
          </a:prstGeom>
          <a:solidFill>
            <a:schemeClr val="tx1">
              <a:lumMod val="65000"/>
              <a:lumOff val="35000"/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Memory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nip Diagonal Corner Rectangle 8"/>
          <p:cNvSpPr/>
          <p:nvPr/>
        </p:nvSpPr>
        <p:spPr>
          <a:xfrm>
            <a:off x="1676400" y="3254928"/>
            <a:ext cx="1205725" cy="478872"/>
          </a:xfrm>
          <a:prstGeom prst="snip2Diag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nip Diagonal Corner Rectangle 9"/>
          <p:cNvSpPr/>
          <p:nvPr/>
        </p:nvSpPr>
        <p:spPr>
          <a:xfrm>
            <a:off x="1981200" y="3759872"/>
            <a:ext cx="588978" cy="278728"/>
          </a:xfrm>
          <a:prstGeom prst="snip2Diag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" descr="http://www2.psd100.com/ppp/2013/10/0501/motorbike-icon-100507322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92" y="4791282"/>
            <a:ext cx="820947" cy="82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ross 27"/>
          <p:cNvSpPr/>
          <p:nvPr/>
        </p:nvSpPr>
        <p:spPr>
          <a:xfrm>
            <a:off x="1124853" y="5658982"/>
            <a:ext cx="392588" cy="324860"/>
          </a:xfrm>
          <a:prstGeom prst="plus">
            <a:avLst>
              <a:gd name="adj" fmla="val 4358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9" name="Picture 4" descr="http://www.revolve.ws/GreenMotorExpo/images/family-car-symbol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79"/>
          <a:stretch/>
        </p:blipFill>
        <p:spPr bwMode="auto">
          <a:xfrm>
            <a:off x="2566768" y="4998679"/>
            <a:ext cx="927681" cy="47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ross 29"/>
          <p:cNvSpPr/>
          <p:nvPr/>
        </p:nvSpPr>
        <p:spPr>
          <a:xfrm>
            <a:off x="2779135" y="5657294"/>
            <a:ext cx="392588" cy="324860"/>
          </a:xfrm>
          <a:prstGeom prst="plus">
            <a:avLst>
              <a:gd name="adj" fmla="val 4358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1" name="Picture 6" descr="http://www2.psd100.com/ppp/2013/11/2701/Large-truck-112712454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66348" y="4724400"/>
            <a:ext cx="932894" cy="93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ross 31"/>
          <p:cNvSpPr/>
          <p:nvPr/>
        </p:nvSpPr>
        <p:spPr>
          <a:xfrm>
            <a:off x="4443138" y="5678868"/>
            <a:ext cx="392588" cy="324860"/>
          </a:xfrm>
          <a:prstGeom prst="plus">
            <a:avLst>
              <a:gd name="adj" fmla="val 4358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38799" y="5080622"/>
            <a:ext cx="137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Comic Sans MS" pitchFamily="66" charset="0"/>
              </a:rPr>
              <a:t>...</a:t>
            </a:r>
            <a:endParaRPr lang="en-US" sz="4800" b="1" dirty="0">
              <a:latin typeface="Comic Sans MS" pitchFamily="66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849942" y="6061592"/>
            <a:ext cx="1007066" cy="460193"/>
          </a:xfrm>
          <a:prstGeom prst="roundRect">
            <a:avLst/>
          </a:prstGeom>
          <a:solidFill>
            <a:schemeClr val="tx1">
              <a:lumMod val="65000"/>
              <a:lumOff val="35000"/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8881" y="6039635"/>
            <a:ext cx="104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TBx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191000" y="6046102"/>
            <a:ext cx="1007066" cy="460193"/>
          </a:xfrm>
          <a:prstGeom prst="roundRect">
            <a:avLst/>
          </a:prstGeom>
          <a:solidFill>
            <a:schemeClr val="tx1">
              <a:lumMod val="65000"/>
              <a:lumOff val="35000"/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TBx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526997" y="6046102"/>
            <a:ext cx="1007066" cy="460193"/>
          </a:xfrm>
          <a:prstGeom prst="roundRect">
            <a:avLst/>
          </a:prstGeom>
          <a:solidFill>
            <a:schemeClr val="tx1">
              <a:lumMod val="65000"/>
              <a:lumOff val="35000"/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TBx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" descr="http://tenspeedhero.com/wp-content/uploads/tv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7" t="7000" r="21533" b="13200"/>
          <a:stretch/>
        </p:blipFill>
        <p:spPr bwMode="auto">
          <a:xfrm>
            <a:off x="7560983" y="3557202"/>
            <a:ext cx="1042425" cy="96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Up Arrow 22"/>
          <p:cNvSpPr/>
          <p:nvPr/>
        </p:nvSpPr>
        <p:spPr>
          <a:xfrm>
            <a:off x="7996665" y="4539413"/>
            <a:ext cx="180226" cy="204538"/>
          </a:xfrm>
          <a:prstGeom prst="upArrow">
            <a:avLst>
              <a:gd name="adj1" fmla="val 28963"/>
              <a:gd name="adj2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4" descr="http://www.sigmadesigns.com/uploads/library/subcategory_icons/icon_iptv_cable.png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14" b="34772"/>
          <a:stretch/>
        </p:blipFill>
        <p:spPr bwMode="auto">
          <a:xfrm>
            <a:off x="7713108" y="4775199"/>
            <a:ext cx="747340" cy="30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31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Advantages of </a:t>
            </a:r>
            <a:r>
              <a:rPr lang="en-US" b="1" dirty="0" err="1" smtClean="0">
                <a:latin typeface="Comic Sans MS" pitchFamily="66" charset="0"/>
              </a:rPr>
              <a:t>TBx</a:t>
            </a:r>
            <a:endParaRPr lang="en-US" b="1" dirty="0">
              <a:latin typeface="Comic Sans MS" pitchFamily="66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9800"/>
            <a:ext cx="3886200" cy="3810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mic Sans MS" pitchFamily="66" charset="0"/>
              </a:rPr>
              <a:t>Pin points location of every vehicle</a:t>
            </a:r>
          </a:p>
          <a:p>
            <a:r>
              <a:rPr lang="en-US" dirty="0" smtClean="0">
                <a:latin typeface="Comic Sans MS" pitchFamily="66" charset="0"/>
              </a:rPr>
              <a:t>Status of every vehicle learnt</a:t>
            </a:r>
          </a:p>
          <a:p>
            <a:r>
              <a:rPr lang="en-US" dirty="0" smtClean="0">
                <a:latin typeface="Comic Sans MS" pitchFamily="66" charset="0"/>
              </a:rPr>
              <a:t>Pings server on violation</a:t>
            </a:r>
            <a:endParaRPr lang="en-US" dirty="0">
              <a:latin typeface="Berlin Sans FB Demi" pitchFamily="34" charset="0"/>
            </a:endParaRPr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2810184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06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mic Sans MS" pitchFamily="66" charset="0"/>
              </a:rPr>
              <a:t>Advantages of installing </a:t>
            </a:r>
            <a:r>
              <a:rPr lang="en-US" b="1" dirty="0" err="1">
                <a:latin typeface="Comic Sans MS" pitchFamily="66" charset="0"/>
              </a:rPr>
              <a:t>TBx</a:t>
            </a:r>
            <a:endParaRPr lang="en-US" b="1" dirty="0">
              <a:latin typeface="Comic Sans MS" pitchFamily="66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905000"/>
            <a:ext cx="4114800" cy="4221163"/>
          </a:xfrm>
        </p:spPr>
        <p:txBody>
          <a:bodyPr/>
          <a:lstStyle/>
          <a:p>
            <a:r>
              <a:rPr lang="en-US" dirty="0">
                <a:latin typeface="Comic Sans MS" pitchFamily="66" charset="0"/>
              </a:rPr>
              <a:t>Memory in every </a:t>
            </a:r>
            <a:r>
              <a:rPr lang="en-US" dirty="0" err="1">
                <a:latin typeface="Comic Sans MS" pitchFamily="66" charset="0"/>
              </a:rPr>
              <a:t>TBx</a:t>
            </a:r>
            <a:r>
              <a:rPr lang="en-US" dirty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stores-    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latin typeface="Comic Sans MS" pitchFamily="66" charset="0"/>
              </a:rPr>
              <a:t> Vehicle  specifications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>
                <a:latin typeface="Comic Sans MS" pitchFamily="66" charset="0"/>
              </a:rPr>
              <a:t>Registration           	Certificate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>
                <a:latin typeface="Comic Sans MS" pitchFamily="66" charset="0"/>
              </a:rPr>
              <a:t>Driver’s details</a:t>
            </a:r>
          </a:p>
          <a:p>
            <a:pPr>
              <a:buFont typeface="Wingdings" pitchFamily="2" charset="2"/>
              <a:buChar char="ü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995" y="2460911"/>
            <a:ext cx="2057399" cy="1224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http://www.free2go.com.au/~/media/Images/free2go/Sitecore%20and%20Template%20Images/Modules/Icons/free2gohomeopenlicenceicon.ashx?h=180&amp;la=en&amp;w=180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337" y="4800699"/>
            <a:ext cx="1058718" cy="105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885" y="3809714"/>
            <a:ext cx="595621" cy="990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nip Single Corner Rectangle 7"/>
          <p:cNvSpPr/>
          <p:nvPr/>
        </p:nvSpPr>
        <p:spPr>
          <a:xfrm>
            <a:off x="1185596" y="1981299"/>
            <a:ext cx="2362200" cy="4114800"/>
          </a:xfrm>
          <a:prstGeom prst="snip1Rect">
            <a:avLst>
              <a:gd name="adj" fmla="val 24257"/>
            </a:avLst>
          </a:prstGeom>
          <a:solidFill>
            <a:schemeClr val="bg1">
              <a:lumMod val="75000"/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07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2400" y="304800"/>
            <a:ext cx="8763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mic Sans MS" pitchFamily="66" charset="0"/>
              </a:rPr>
              <a:t>Benefit to Authority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09800" y="1981200"/>
            <a:ext cx="67056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Reduction in -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 smtClean="0">
                <a:latin typeface="Comic Sans MS" pitchFamily="66" charset="0"/>
              </a:rPr>
              <a:t>	1) Vehicle Identification Scams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 smtClean="0">
                <a:latin typeface="Comic Sans MS" pitchFamily="66" charset="0"/>
              </a:rPr>
              <a:t>	2) Vehicle Theft Complaint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 smtClean="0">
                <a:latin typeface="Comic Sans MS" pitchFamily="66" charset="0"/>
              </a:rPr>
              <a:t>	3) Need of multiple Policemen</a:t>
            </a:r>
          </a:p>
          <a:p>
            <a:pPr marL="0" indent="0">
              <a:buFont typeface="Arial" pitchFamily="34" charset="0"/>
              <a:buNone/>
            </a:pPr>
            <a:endParaRPr lang="en-US" sz="2000" dirty="0" smtClean="0">
              <a:latin typeface="Comic Sans MS" pitchFamily="66" charset="0"/>
            </a:endParaRPr>
          </a:p>
          <a:p>
            <a:r>
              <a:rPr lang="en-US" sz="2000" dirty="0" smtClean="0">
                <a:latin typeface="Comic Sans MS" pitchFamily="66" charset="0"/>
              </a:rPr>
              <a:t>Driver can be </a:t>
            </a:r>
            <a:r>
              <a:rPr lang="en-US" sz="2400" dirty="0" smtClean="0">
                <a:latin typeface="Comic Sans MS" pitchFamily="66" charset="0"/>
              </a:rPr>
              <a:t>fined</a:t>
            </a:r>
            <a:r>
              <a:rPr lang="en-US" sz="2000" dirty="0" smtClean="0">
                <a:latin typeface="Comic Sans MS" pitchFamily="66" charset="0"/>
              </a:rPr>
              <a:t> for breaking traffic rules easily </a:t>
            </a:r>
          </a:p>
          <a:p>
            <a:r>
              <a:rPr lang="en-US" sz="2000" dirty="0" smtClean="0">
                <a:latin typeface="Comic Sans MS" pitchFamily="66" charset="0"/>
              </a:rPr>
              <a:t>Instantaneous status of vehicle &amp; </a:t>
            </a:r>
            <a:r>
              <a:rPr lang="en-US" sz="2400" dirty="0" smtClean="0">
                <a:latin typeface="Comic Sans MS" pitchFamily="66" charset="0"/>
              </a:rPr>
              <a:t>history</a:t>
            </a:r>
            <a:r>
              <a:rPr lang="en-US" sz="2000" dirty="0" smtClean="0">
                <a:latin typeface="Comic Sans MS" pitchFamily="66" charset="0"/>
              </a:rPr>
              <a:t> of vehicle</a:t>
            </a:r>
          </a:p>
          <a:p>
            <a:r>
              <a:rPr lang="en-US" sz="2000" dirty="0" smtClean="0">
                <a:latin typeface="Comic Sans MS" pitchFamily="66" charset="0"/>
              </a:rPr>
              <a:t>Improved vehicle surveying</a:t>
            </a:r>
            <a:endParaRPr lang="en-US" sz="2000" dirty="0">
              <a:latin typeface="Comic Sans MS" pitchFamily="66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57200" y="2930094"/>
            <a:ext cx="1295400" cy="1260906"/>
          </a:xfrm>
          <a:prstGeom prst="roundRect">
            <a:avLst/>
          </a:prstGeom>
          <a:solidFill>
            <a:schemeClr val="tx1">
              <a:lumMod val="65000"/>
              <a:lumOff val="35000"/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18160" y="3312148"/>
            <a:ext cx="1143000" cy="304800"/>
          </a:xfrm>
          <a:prstGeom prst="roundRect">
            <a:avLst/>
          </a:prstGeom>
          <a:solidFill>
            <a:schemeClr val="bg1">
              <a:lumMod val="95000"/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9092" y="2991185"/>
            <a:ext cx="44781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TBx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33400" y="3688088"/>
            <a:ext cx="1143000" cy="304800"/>
          </a:xfrm>
          <a:prstGeom prst="roundRect">
            <a:avLst/>
          </a:prstGeom>
          <a:solidFill>
            <a:schemeClr val="tx1">
              <a:lumMod val="65000"/>
              <a:lumOff val="35000"/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Memory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16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39015" y="457200"/>
            <a:ext cx="80772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Comic Sans MS" pitchFamily="66" charset="0"/>
              </a:rPr>
              <a:t>Extensions </a:t>
            </a:r>
            <a:r>
              <a:rPr lang="en-US" sz="2000" b="1" dirty="0" smtClean="0">
                <a:latin typeface="Comic Sans MS" pitchFamily="66" charset="0"/>
              </a:rPr>
              <a:t>(Pros for owner)</a:t>
            </a:r>
            <a:endParaRPr lang="en-US" sz="2000" b="1" dirty="0">
              <a:latin typeface="Comic Sans MS" pitchFamily="66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6615" y="17526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Comic Sans MS" pitchFamily="66" charset="0"/>
              </a:rPr>
              <a:t>GPS Navigation System</a:t>
            </a:r>
          </a:p>
          <a:p>
            <a:r>
              <a:rPr lang="en-US" sz="2400" dirty="0" smtClean="0">
                <a:latin typeface="Comic Sans MS" pitchFamily="66" charset="0"/>
              </a:rPr>
              <a:t>AV Player + mobile phone integrator</a:t>
            </a:r>
          </a:p>
          <a:p>
            <a:r>
              <a:rPr lang="en-US" sz="2400" dirty="0" smtClean="0">
                <a:latin typeface="Comic Sans MS" pitchFamily="66" charset="0"/>
              </a:rPr>
              <a:t>Violation SMS alert</a:t>
            </a:r>
          </a:p>
          <a:p>
            <a:r>
              <a:rPr lang="en-US" sz="2400" dirty="0" smtClean="0">
                <a:latin typeface="Comic Sans MS" pitchFamily="66" charset="0"/>
              </a:rPr>
              <a:t>Avoid unnecessary fine as </a:t>
            </a:r>
            <a:r>
              <a:rPr lang="en-US" sz="2400" dirty="0" err="1" smtClean="0">
                <a:latin typeface="Comic Sans MS" pitchFamily="66" charset="0"/>
              </a:rPr>
              <a:t>TBx</a:t>
            </a:r>
            <a:r>
              <a:rPr lang="en-US" sz="2400" dirty="0" smtClean="0">
                <a:latin typeface="Comic Sans MS" pitchFamily="66" charset="0"/>
              </a:rPr>
              <a:t> can alert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latin typeface="Comic Sans MS" pitchFamily="66" charset="0"/>
              </a:rPr>
              <a:t>	</a:t>
            </a:r>
            <a:r>
              <a:rPr lang="en-US" sz="1600" dirty="0">
                <a:latin typeface="Comic Sans MS" pitchFamily="66" charset="0"/>
              </a:rPr>
              <a:t> </a:t>
            </a:r>
            <a:r>
              <a:rPr lang="en-US" sz="1600" dirty="0" smtClean="0">
                <a:latin typeface="Comic Sans MS" pitchFamily="66" charset="0"/>
              </a:rPr>
              <a:t>(e.g.: No Parking area , 1 way ,Speed limit ,etc…) </a:t>
            </a:r>
          </a:p>
          <a:p>
            <a:r>
              <a:rPr lang="en-US" sz="2400" dirty="0" smtClean="0">
                <a:latin typeface="Comic Sans MS" pitchFamily="66" charset="0"/>
              </a:rPr>
              <a:t>Security :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dirty="0" smtClean="0">
                <a:latin typeface="Comic Sans MS" pitchFamily="66" charset="0"/>
              </a:rPr>
              <a:t>		</a:t>
            </a:r>
            <a:r>
              <a:rPr lang="en-US" sz="1800" dirty="0" smtClean="0">
                <a:latin typeface="Comic Sans MS" pitchFamily="66" charset="0"/>
              </a:rPr>
              <a:t>1) License scanner which could be used as power key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latin typeface="Comic Sans MS" pitchFamily="66" charset="0"/>
              </a:rPr>
              <a:t>		2) Anti Theft</a:t>
            </a:r>
          </a:p>
          <a:p>
            <a:pPr marL="0" indent="0">
              <a:buFont typeface="Arial" pitchFamily="34" charset="0"/>
              <a:buNone/>
            </a:pPr>
            <a:endParaRPr lang="en-US" sz="1800" dirty="0">
              <a:latin typeface="Berlin Sans FB Demi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08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490888"/>
            <a:ext cx="8229600" cy="838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Comic Sans MS" pitchFamily="66" charset="0"/>
                <a:cs typeface="Arial" pitchFamily="34" charset="0"/>
              </a:rPr>
              <a:t>Surprise Facts</a:t>
            </a:r>
            <a:endParaRPr lang="en-US" b="1" dirty="0">
              <a:latin typeface="Comic Sans MS" pitchFamily="66" charset="0"/>
              <a:cs typeface="Arial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752600"/>
            <a:ext cx="8229600" cy="3657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Comic Sans MS" pitchFamily="66" charset="0"/>
              </a:rPr>
              <a:t>Data communication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latin typeface="Comic Sans MS" pitchFamily="66" charset="0"/>
              </a:rPr>
              <a:t>	-in unused lower generation Spectrum (2G)</a:t>
            </a:r>
          </a:p>
          <a:p>
            <a:r>
              <a:rPr lang="en-US" sz="2400" dirty="0" smtClean="0">
                <a:latin typeface="Comic Sans MS" pitchFamily="66" charset="0"/>
              </a:rPr>
              <a:t>Actually could eradicate concept of number plates</a:t>
            </a:r>
          </a:p>
          <a:p>
            <a:r>
              <a:rPr lang="en-US" sz="2400" dirty="0" smtClean="0">
                <a:latin typeface="Comic Sans MS" pitchFamily="66" charset="0"/>
              </a:rPr>
              <a:t>Bribing policemen also taken care</a:t>
            </a:r>
          </a:p>
          <a:p>
            <a:r>
              <a:rPr lang="en-US" sz="2400" dirty="0" smtClean="0">
                <a:latin typeface="Comic Sans MS" pitchFamily="66" charset="0"/>
              </a:rPr>
              <a:t>Simple procedure of installation &amp; usage</a:t>
            </a:r>
          </a:p>
          <a:p>
            <a:r>
              <a:rPr lang="en-US" sz="2400" dirty="0" smtClean="0">
                <a:latin typeface="Comic Sans MS" pitchFamily="66" charset="0"/>
              </a:rPr>
              <a:t>Accidents are reduced</a:t>
            </a:r>
          </a:p>
          <a:p>
            <a:r>
              <a:rPr lang="en-US" sz="2400" dirty="0" smtClean="0">
                <a:latin typeface="Comic Sans MS" pitchFamily="66" charset="0"/>
              </a:rPr>
              <a:t>Driver can be alerted by emergency vehicle</a:t>
            </a:r>
          </a:p>
          <a:p>
            <a:r>
              <a:rPr lang="en-US" sz="2400" dirty="0" smtClean="0">
                <a:latin typeface="Comic Sans MS" pitchFamily="66" charset="0"/>
              </a:rPr>
              <a:t>Traffic Reduces &amp; transport speed increases</a:t>
            </a:r>
            <a:endPara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b="1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Base</a:t>
            </a:r>
            <a:endParaRPr lang="en-US" b="1" dirty="0">
              <a:latin typeface="Comic Sans MS" pitchFamily="66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743450"/>
            <a:ext cx="2590800" cy="1943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715000" y="2667000"/>
            <a:ext cx="2971800" cy="3459163"/>
          </a:xfrm>
        </p:spPr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Compactable with            1)cement  2)riveted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9" t="28913" r="35475" b="31228"/>
          <a:stretch/>
        </p:blipFill>
        <p:spPr>
          <a:xfrm>
            <a:off x="1838425" y="1990825"/>
            <a:ext cx="3840480" cy="2733575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5410200" y="2133600"/>
            <a:ext cx="105878" cy="250256"/>
          </a:xfrm>
          <a:custGeom>
            <a:avLst/>
            <a:gdLst>
              <a:gd name="connsiteX0" fmla="*/ 0 w 105878"/>
              <a:gd name="connsiteY0" fmla="*/ 0 h 250256"/>
              <a:gd name="connsiteX1" fmla="*/ 105878 w 105878"/>
              <a:gd name="connsiteY1" fmla="*/ 67376 h 250256"/>
              <a:gd name="connsiteX2" fmla="*/ 57752 w 105878"/>
              <a:gd name="connsiteY2" fmla="*/ 250256 h 250256"/>
              <a:gd name="connsiteX3" fmla="*/ 0 w 105878"/>
              <a:gd name="connsiteY3" fmla="*/ 0 h 25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78" h="250256">
                <a:moveTo>
                  <a:pt x="0" y="0"/>
                </a:moveTo>
                <a:lnTo>
                  <a:pt x="105878" y="67376"/>
                </a:lnTo>
                <a:lnTo>
                  <a:pt x="57752" y="25025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&quot;No&quot; Symbol 16"/>
          <p:cNvSpPr/>
          <p:nvPr/>
        </p:nvSpPr>
        <p:spPr>
          <a:xfrm>
            <a:off x="2286000" y="3962400"/>
            <a:ext cx="457200" cy="228600"/>
          </a:xfrm>
          <a:prstGeom prst="noSmoking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&quot;No&quot; Symbol 18"/>
          <p:cNvSpPr/>
          <p:nvPr/>
        </p:nvSpPr>
        <p:spPr>
          <a:xfrm>
            <a:off x="4648200" y="2272363"/>
            <a:ext cx="457200" cy="228600"/>
          </a:xfrm>
          <a:prstGeom prst="noSmoking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&quot;No&quot; Symbol 19"/>
          <p:cNvSpPr/>
          <p:nvPr/>
        </p:nvSpPr>
        <p:spPr>
          <a:xfrm>
            <a:off x="4038600" y="3962400"/>
            <a:ext cx="457200" cy="228600"/>
          </a:xfrm>
          <a:prstGeom prst="noSmoking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&quot;No&quot; Symbol 20"/>
          <p:cNvSpPr/>
          <p:nvPr/>
        </p:nvSpPr>
        <p:spPr>
          <a:xfrm>
            <a:off x="2971800" y="2258728"/>
            <a:ext cx="457200" cy="228600"/>
          </a:xfrm>
          <a:prstGeom prst="noSmoking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1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Interconnection</a:t>
            </a:r>
            <a:endParaRPr lang="en-US" b="1" dirty="0">
              <a:latin typeface="Comic Sans MS" pitchFamily="66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92164" y="2743200"/>
            <a:ext cx="2894635" cy="3382963"/>
          </a:xfrm>
        </p:spPr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‘#’ connection</a:t>
            </a:r>
          </a:p>
          <a:p>
            <a:r>
              <a:rPr lang="en-US" dirty="0" smtClean="0">
                <a:latin typeface="Comic Sans MS" pitchFamily="66" charset="0"/>
              </a:rPr>
              <a:t>EVER-GRID</a:t>
            </a:r>
          </a:p>
          <a:p>
            <a:pPr marL="0" indent="0">
              <a:buNone/>
            </a:pPr>
            <a:r>
              <a:rPr lang="en-US" b="1" dirty="0" smtClean="0">
                <a:latin typeface="Comic Sans MS" pitchFamily="66" charset="0"/>
              </a:rPr>
              <a:t> </a:t>
            </a:r>
          </a:p>
          <a:p>
            <a:endParaRPr lang="en-US" dirty="0">
              <a:latin typeface="Berlin Sans FB Dem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73" b="49614"/>
          <a:stretch/>
        </p:blipFill>
        <p:spPr>
          <a:xfrm>
            <a:off x="105476" y="4790850"/>
            <a:ext cx="2561524" cy="1914750"/>
          </a:xfrm>
          <a:prstGeom prst="rect">
            <a:avLst/>
          </a:prstGeom>
        </p:spPr>
      </p:pic>
      <p:sp>
        <p:nvSpPr>
          <p:cNvPr id="14" name="Flowchart: Data 13"/>
          <p:cNvSpPr/>
          <p:nvPr/>
        </p:nvSpPr>
        <p:spPr>
          <a:xfrm>
            <a:off x="3048000" y="1828800"/>
            <a:ext cx="152400" cy="3810000"/>
          </a:xfrm>
          <a:prstGeom prst="flowChartInputOutpu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lowchart: Data 17"/>
          <p:cNvSpPr/>
          <p:nvPr/>
        </p:nvSpPr>
        <p:spPr>
          <a:xfrm rot="206030">
            <a:off x="1781877" y="2667000"/>
            <a:ext cx="4009323" cy="152400"/>
          </a:xfrm>
          <a:prstGeom prst="flowChartInputOutpu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lowchart: Data 18"/>
          <p:cNvSpPr/>
          <p:nvPr/>
        </p:nvSpPr>
        <p:spPr>
          <a:xfrm rot="216299">
            <a:off x="1758616" y="4359336"/>
            <a:ext cx="4032584" cy="152400"/>
          </a:xfrm>
          <a:prstGeom prst="flowChartInputOutpu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owchart: Data 19"/>
          <p:cNvSpPr/>
          <p:nvPr/>
        </p:nvSpPr>
        <p:spPr>
          <a:xfrm>
            <a:off x="4343400" y="1800726"/>
            <a:ext cx="152400" cy="3810000"/>
          </a:xfrm>
          <a:prstGeom prst="flowChartInputOutpu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73C-19B2-4C4D-BEE1-FBA04857021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27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4933</TotalTime>
  <Words>194</Words>
  <Application>Microsoft Office PowerPoint</Application>
  <PresentationFormat>On-screen Show (4:3)</PresentationFormat>
  <Paragraphs>99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Berlin Sans FB Demi</vt:lpstr>
      <vt:lpstr>Calibri</vt:lpstr>
      <vt:lpstr>Comic Sans MS</vt:lpstr>
      <vt:lpstr>Franklin Gothic Medium</vt:lpstr>
      <vt:lpstr>Wingdings</vt:lpstr>
      <vt:lpstr>Office Theme</vt:lpstr>
      <vt:lpstr> FOR A BETTER WORLD… </vt:lpstr>
      <vt:lpstr>Traffic box[TBx]</vt:lpstr>
      <vt:lpstr>Advantages of TBx</vt:lpstr>
      <vt:lpstr>Advantages of installing TBx</vt:lpstr>
      <vt:lpstr>PowerPoint Presentation</vt:lpstr>
      <vt:lpstr>PowerPoint Presentation</vt:lpstr>
      <vt:lpstr>PowerPoint Presentation</vt:lpstr>
      <vt:lpstr>Base</vt:lpstr>
      <vt:lpstr>Interconnection</vt:lpstr>
      <vt:lpstr>Solar cell</vt:lpstr>
      <vt:lpstr>LED</vt:lpstr>
      <vt:lpstr>Usage of LEDs</vt:lpstr>
      <vt:lpstr>Polymer coating</vt:lpstr>
      <vt:lpstr>Interlocking frames</vt:lpstr>
      <vt:lpstr>Final structure of the solar cell</vt:lpstr>
      <vt:lpstr>THANK YOU…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TERTIARY ROADS</dc:title>
  <dc:creator>SHREYAS J KUMAR</dc:creator>
  <cp:lastModifiedBy>ankitha makam</cp:lastModifiedBy>
  <cp:revision>131</cp:revision>
  <dcterms:created xsi:type="dcterms:W3CDTF">2016-02-15T07:35:19Z</dcterms:created>
  <dcterms:modified xsi:type="dcterms:W3CDTF">2016-05-05T20:00:24Z</dcterms:modified>
</cp:coreProperties>
</file>